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sldIdLst>
    <p:sldId id="256" r:id="rId2"/>
    <p:sldId id="276" r:id="rId3"/>
    <p:sldId id="277" r:id="rId4"/>
    <p:sldId id="278" r:id="rId5"/>
    <p:sldId id="279" r:id="rId6"/>
    <p:sldId id="263" r:id="rId7"/>
    <p:sldId id="264" r:id="rId8"/>
    <p:sldId id="266" r:id="rId9"/>
    <p:sldId id="265" r:id="rId10"/>
    <p:sldId id="267" r:id="rId11"/>
    <p:sldId id="268" r:id="rId12"/>
    <p:sldId id="269" r:id="rId13"/>
    <p:sldId id="270" r:id="rId14"/>
    <p:sldId id="272" r:id="rId15"/>
    <p:sldId id="271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D130A7-C991-5281-A344-BED8837099F6}" v="424" dt="2024-05-12T08:18:45.0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965A7A7B-B71A-428D-833F-0F3507A6DB13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6947056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0105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295993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5CF65307-640F-4AE7-B0BE-50C709AD86C5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412368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955551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202278E8-5F4B-47D5-A617-8CCDF75D6A33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191120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16AAFA52-7A21-407F-8339-40DF182D7460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550897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512117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292435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6483A1-31A8-47A2-AB0A-53A7803D5EBF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580882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D8810B9-2C7C-4CAF-99E2-617AE20BA331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599101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5/12/2024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039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7D82AE-B3F7-C4A7-505C-D8A621501E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7882" r="-2" b="11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9208CD-1C78-E88F-FB4F-646A899998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0139" y="2377040"/>
            <a:ext cx="9751014" cy="126493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800" b="1" err="1">
                <a:latin typeface="Segoe UI"/>
                <a:ea typeface="Batang"/>
                <a:cs typeface="Calibri Light"/>
              </a:rPr>
              <a:t>Przemysłowy</a:t>
            </a:r>
            <a:r>
              <a:rPr lang="en-US" sz="4800" b="1" dirty="0">
                <a:latin typeface="Segoe UI"/>
                <a:ea typeface="Batang"/>
                <a:cs typeface="Calibri Light"/>
              </a:rPr>
              <a:t> system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wizyjny</a:t>
            </a:r>
            <a:r>
              <a:rPr lang="en-US" sz="4800" b="1" dirty="0">
                <a:latin typeface="Segoe UI"/>
                <a:ea typeface="Batang"/>
                <a:cs typeface="Calibri Light"/>
              </a:rPr>
              <a:t> do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detekcji</a:t>
            </a:r>
            <a:r>
              <a:rPr lang="en-US" sz="4800" b="1" dirty="0">
                <a:latin typeface="Segoe UI"/>
                <a:ea typeface="Batang"/>
                <a:cs typeface="Calibri Light"/>
              </a:rPr>
              <a:t>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drobnych</a:t>
            </a:r>
            <a:r>
              <a:rPr lang="en-US" sz="4800" b="1" dirty="0">
                <a:latin typeface="Segoe UI"/>
                <a:ea typeface="Batang"/>
                <a:cs typeface="Calibri Light"/>
              </a:rPr>
              <a:t>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przedmiotów</a:t>
            </a:r>
            <a:r>
              <a:rPr lang="en-US" sz="4800" b="1" dirty="0">
                <a:latin typeface="Segoe UI"/>
                <a:ea typeface="Batang"/>
                <a:cs typeface="Calibri Light"/>
              </a:rPr>
              <a:t>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złotniczych</a:t>
            </a:r>
            <a:r>
              <a:rPr lang="en-US" sz="4800" b="1" dirty="0">
                <a:latin typeface="Segoe UI"/>
                <a:ea typeface="Batang"/>
                <a:cs typeface="Calibri Light"/>
              </a:rPr>
              <a:t>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i</a:t>
            </a:r>
            <a:r>
              <a:rPr lang="en-US" sz="4800" b="1" dirty="0">
                <a:latin typeface="Segoe UI"/>
                <a:ea typeface="Batang"/>
                <a:cs typeface="Calibri Light"/>
              </a:rPr>
              <a:t>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jubilerskich</a:t>
            </a:r>
            <a:r>
              <a:rPr lang="en-US" sz="4800" b="1" dirty="0">
                <a:latin typeface="Segoe UI"/>
                <a:ea typeface="Batang"/>
                <a:cs typeface="Calibri Light"/>
              </a:rPr>
              <a:t> </a:t>
            </a:r>
            <a:endParaRPr lang="en-US" sz="4800" b="1">
              <a:latin typeface="Segoe UI"/>
              <a:cs typeface="Segoe U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D1C163-9C86-B319-30C5-FA43FE9F6AC2}"/>
              </a:ext>
            </a:extLst>
          </p:cNvPr>
          <p:cNvSpPr txBox="1"/>
          <p:nvPr/>
        </p:nvSpPr>
        <p:spPr>
          <a:xfrm>
            <a:off x="4728575" y="4457178"/>
            <a:ext cx="274319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 err="1">
                <a:latin typeface="Segoe UI"/>
                <a:cs typeface="Segoe UI"/>
              </a:rPr>
              <a:t>Postęp</a:t>
            </a:r>
            <a:r>
              <a:rPr lang="en-US" sz="3200" dirty="0">
                <a:latin typeface="Segoe UI"/>
                <a:cs typeface="Segoe UI"/>
              </a:rPr>
              <a:t> </a:t>
            </a:r>
            <a:r>
              <a:rPr lang="en-US" sz="3200" dirty="0" err="1">
                <a:latin typeface="Segoe UI"/>
                <a:cs typeface="Segoe UI"/>
              </a:rPr>
              <a:t>prac</a:t>
            </a:r>
            <a:endParaRPr lang="en-US" sz="3200" dirty="0">
              <a:latin typeface="Segoe UI"/>
              <a:cs typeface="Segoe U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ED05A4-2D66-3CBD-EF83-8502C9CB0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858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82E7D-E2FB-3680-54DB-792A78FB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Benefity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B9479-2896-8170-6F06-40B7EE476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509339"/>
            <a:ext cx="10168128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Prostrze</a:t>
            </a:r>
            <a:r>
              <a:rPr lang="en-US" dirty="0"/>
              <a:t> </a:t>
            </a:r>
            <a:r>
              <a:rPr lang="en-US" dirty="0" err="1"/>
              <a:t>operacje</a:t>
            </a:r>
            <a:r>
              <a:rPr lang="en-US" dirty="0"/>
              <a:t> </a:t>
            </a:r>
            <a:r>
              <a:rPr lang="en-US" dirty="0" err="1"/>
              <a:t>macierzowe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tym</a:t>
            </a:r>
            <a:r>
              <a:rPr lang="en-US" dirty="0"/>
              <a:t> </a:t>
            </a:r>
            <a:r>
              <a:rPr lang="en-US" dirty="0" err="1"/>
              <a:t>samym</a:t>
            </a:r>
            <a:r>
              <a:rPr lang="en-US" dirty="0"/>
              <a:t> </a:t>
            </a:r>
            <a:r>
              <a:rPr lang="en-US" dirty="0" err="1"/>
              <a:t>optymalizacja</a:t>
            </a:r>
            <a:r>
              <a:rPr lang="en-US" dirty="0"/>
              <a:t> </a:t>
            </a:r>
            <a:r>
              <a:rPr lang="en-US" dirty="0" err="1"/>
              <a:t>obliczeń</a:t>
            </a:r>
            <a:r>
              <a:rPr lang="en-US" dirty="0"/>
              <a:t> </a:t>
            </a:r>
            <a:r>
              <a:rPr lang="en-US" dirty="0" err="1"/>
              <a:t>macierzowych</a:t>
            </a:r>
            <a:r>
              <a:rPr lang="en-US" dirty="0"/>
              <a:t>,</a:t>
            </a:r>
          </a:p>
          <a:p>
            <a:r>
              <a:rPr lang="en-US" dirty="0" err="1"/>
              <a:t>Redukcja</a:t>
            </a:r>
            <a:r>
              <a:rPr lang="en-US" dirty="0"/>
              <a:t> </a:t>
            </a:r>
            <a:r>
              <a:rPr lang="en-US" dirty="0" err="1"/>
              <a:t>szumów</a:t>
            </a:r>
            <a:r>
              <a:rPr lang="en-US" dirty="0"/>
              <a:t>,</a:t>
            </a:r>
          </a:p>
          <a:p>
            <a:r>
              <a:rPr lang="en-US" dirty="0" err="1"/>
              <a:t>Prostota</a:t>
            </a:r>
            <a:r>
              <a:rPr lang="en-US" dirty="0"/>
              <a:t> – </a:t>
            </a:r>
            <a:r>
              <a:rPr lang="en-US" dirty="0" err="1"/>
              <a:t>otrzymujemy</a:t>
            </a:r>
            <a:r>
              <a:rPr lang="en-US" dirty="0"/>
              <a:t> </a:t>
            </a:r>
            <a:r>
              <a:rPr lang="en-US" dirty="0" err="1"/>
              <a:t>obraz</a:t>
            </a:r>
            <a:r>
              <a:rPr lang="en-US" dirty="0"/>
              <a:t> w </a:t>
            </a:r>
            <a:r>
              <a:rPr lang="en-US" dirty="0" err="1"/>
              <a:t>skali</a:t>
            </a:r>
            <a:r>
              <a:rPr lang="en-US" dirty="0"/>
              <a:t> </a:t>
            </a:r>
            <a:r>
              <a:rPr lang="en-US" dirty="0" err="1"/>
              <a:t>czerń</a:t>
            </a:r>
            <a:r>
              <a:rPr lang="en-US" dirty="0"/>
              <a:t> (0) - </a:t>
            </a:r>
            <a:r>
              <a:rPr lang="en-US" dirty="0" err="1"/>
              <a:t>biel</a:t>
            </a:r>
            <a:r>
              <a:rPr lang="en-US" dirty="0"/>
              <a:t> (255),</a:t>
            </a:r>
          </a:p>
          <a:p>
            <a:r>
              <a:rPr lang="en-US" dirty="0" err="1"/>
              <a:t>Lepsza</a:t>
            </a:r>
            <a:r>
              <a:rPr lang="en-US" dirty="0"/>
              <a:t> </a:t>
            </a:r>
            <a:r>
              <a:rPr lang="en-US" dirty="0" err="1"/>
              <a:t>detekcja</a:t>
            </a:r>
            <a:r>
              <a:rPr lang="en-US" dirty="0"/>
              <a:t> </a:t>
            </a:r>
            <a:r>
              <a:rPr lang="en-US" dirty="0" err="1"/>
              <a:t>krawędzi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krańców</a:t>
            </a:r>
            <a:r>
              <a:rPr lang="en-US" dirty="0"/>
              <a:t> </a:t>
            </a:r>
            <a:r>
              <a:rPr lang="en-US" dirty="0" err="1"/>
              <a:t>elementów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A3424-7889-9F2B-CD49-E4C55E8ED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218F-87F7-4433-BBDF-9036D4AE71F9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AD530-7CF2-37FC-4BFB-D7EE34B3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060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C8AF-8441-D511-4CF5-C18F874E0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ETAP 2</a:t>
            </a:r>
            <a:r>
              <a:rPr lang="en-US" dirty="0"/>
              <a:t> – </a:t>
            </a:r>
            <a:r>
              <a:rPr lang="en-US" dirty="0" err="1"/>
              <a:t>rozmycie</a:t>
            </a:r>
            <a:r>
              <a:rPr lang="en-US" dirty="0"/>
              <a:t> </a:t>
            </a:r>
            <a:r>
              <a:rPr lang="en-US" dirty="0" err="1"/>
              <a:t>obrazu</a:t>
            </a:r>
            <a:r>
              <a:rPr lang="en-US" dirty="0"/>
              <a:t> </a:t>
            </a:r>
            <a:r>
              <a:rPr lang="en-US" dirty="0" err="1"/>
              <a:t>metodą</a:t>
            </a:r>
            <a:r>
              <a:rPr lang="en-US" dirty="0"/>
              <a:t> </a:t>
            </a:r>
            <a:r>
              <a:rPr lang="en-US" dirty="0" err="1"/>
              <a:t>Gaussa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39F99-A824-5CD2-8174-25739F94C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F488-1812-4672-93D5-EB7A13D67DDD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F448F-B2AC-0E55-27E4-517799568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11</a:t>
            </a:fld>
            <a:endParaRPr lang="en-US" dirty="0"/>
          </a:p>
        </p:txBody>
      </p:sp>
      <p:pic>
        <p:nvPicPr>
          <p:cNvPr id="7" name="Picture 6" descr="A silver necklace and earrings&#10;&#10;Description automatically generated">
            <a:extLst>
              <a:ext uri="{FF2B5EF4-FFF2-40B4-BE49-F238E27FC236}">
                <a16:creationId xmlns:a16="http://schemas.microsoft.com/office/drawing/2014/main" id="{D44ECF73-36EF-5DE2-812F-EE567F037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015" y="1597048"/>
            <a:ext cx="8799533" cy="475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77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82E7D-E2FB-3680-54DB-792A78FB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Benefity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B9479-2896-8170-6F06-40B7EE476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509339"/>
            <a:ext cx="10168128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Wygładzony</a:t>
            </a:r>
            <a:r>
              <a:rPr lang="en-US" dirty="0"/>
              <a:t> </a:t>
            </a:r>
            <a:r>
              <a:rPr lang="en-US" dirty="0" err="1"/>
              <a:t>obraz</a:t>
            </a:r>
            <a:r>
              <a:rPr lang="en-US" dirty="0"/>
              <a:t>,</a:t>
            </a:r>
          </a:p>
          <a:p>
            <a:r>
              <a:rPr lang="en-US" dirty="0" err="1"/>
              <a:t>Redukcja</a:t>
            </a:r>
            <a:r>
              <a:rPr lang="en-US" dirty="0"/>
              <a:t> </a:t>
            </a:r>
            <a:r>
              <a:rPr lang="en-US" dirty="0" err="1"/>
              <a:t>szumów</a:t>
            </a:r>
            <a:r>
              <a:rPr lang="en-US" dirty="0"/>
              <a:t> m.in. </a:t>
            </a:r>
            <a:r>
              <a:rPr lang="en-US" dirty="0" err="1"/>
              <a:t>odbić</a:t>
            </a:r>
            <a:r>
              <a:rPr lang="en-US" dirty="0"/>
              <a:t> </a:t>
            </a:r>
            <a:r>
              <a:rPr lang="en-US" dirty="0" err="1"/>
              <a:t>światła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padających</a:t>
            </a:r>
            <a:r>
              <a:rPr lang="en-US" dirty="0"/>
              <a:t> </a:t>
            </a:r>
            <a:r>
              <a:rPr lang="en-US" dirty="0" err="1"/>
              <a:t>cieni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A3424-7889-9F2B-CD49-E4C55E8ED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218F-87F7-4433-BBDF-9036D4AE71F9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AD530-7CF2-37FC-4BFB-D7EE34B3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18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D53C0-4345-4054-E173-7CDDEB3C4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ETAP 3</a:t>
            </a:r>
            <a:r>
              <a:rPr lang="en-US" dirty="0"/>
              <a:t> – </a:t>
            </a:r>
            <a:r>
              <a:rPr lang="en-US" dirty="0" err="1"/>
              <a:t>detekcja</a:t>
            </a:r>
            <a:r>
              <a:rPr lang="en-US" dirty="0"/>
              <a:t> </a:t>
            </a:r>
            <a:r>
              <a:rPr lang="en-US" dirty="0" err="1"/>
              <a:t>krawędzi</a:t>
            </a:r>
            <a:r>
              <a:rPr lang="en-US" dirty="0"/>
              <a:t> </a:t>
            </a:r>
            <a:r>
              <a:rPr lang="en-US" dirty="0" err="1"/>
              <a:t>metodą</a:t>
            </a:r>
            <a:r>
              <a:rPr lang="en-US" dirty="0"/>
              <a:t> Canny</a:t>
            </a:r>
          </a:p>
        </p:txBody>
      </p:sp>
      <p:pic>
        <p:nvPicPr>
          <p:cNvPr id="7" name="Content Placeholder 6" descr="A black and white image of a necklace and rings&#10;&#10;Description automatically generated">
            <a:extLst>
              <a:ext uri="{FF2B5EF4-FFF2-40B4-BE49-F238E27FC236}">
                <a16:creationId xmlns:a16="http://schemas.microsoft.com/office/drawing/2014/main" id="{0D84D3CD-0CA3-B7F3-1AC8-ED881C38D6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8947" y="1714578"/>
            <a:ext cx="8872602" cy="482441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99A9A-DAE7-1CE5-7CB8-1BEA85B88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141D9-8D27-46B0-AC2C-ED2D35DA7A01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F22E6-61BA-D618-6C59-6E24D8BC9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422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C89CB-EC3D-8278-6559-C21F628C7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ETAP 4a</a:t>
            </a:r>
            <a:r>
              <a:rPr lang="en-US" dirty="0"/>
              <a:t> - </a:t>
            </a:r>
            <a:r>
              <a:rPr lang="en-US" dirty="0" err="1"/>
              <a:t>domknięcie</a:t>
            </a:r>
            <a:r>
              <a:rPr lang="en-US" dirty="0"/>
              <a:t> </a:t>
            </a:r>
            <a:r>
              <a:rPr lang="en-US" dirty="0" err="1"/>
              <a:t>morfologiczne</a:t>
            </a:r>
            <a:r>
              <a:rPr lang="en-US" dirty="0"/>
              <a:t> </a:t>
            </a:r>
            <a:r>
              <a:rPr lang="en-US" dirty="0" err="1">
                <a:solidFill>
                  <a:srgbClr val="000000"/>
                </a:solidFill>
                <a:latin typeface="Avenir Next LT Pro"/>
              </a:rPr>
              <a:t>krawędzi</a:t>
            </a:r>
            <a:r>
              <a:rPr lang="en-US" dirty="0">
                <a:solidFill>
                  <a:srgbClr val="000000"/>
                </a:solidFill>
                <a:latin typeface="Avenir Next LT Pro"/>
              </a:rPr>
              <a:t> 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EBEF0-9039-58F3-9D23-E8E0BA78F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4057-B61F-44A9-B030-1E22BD54DCE4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270EB-AC23-DA0C-E8F3-CA1D1037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8E600-A18F-ABB2-7EFB-BE7A414A3F27}"/>
              </a:ext>
            </a:extLst>
          </p:cNvPr>
          <p:cNvSpPr txBox="1"/>
          <p:nvPr/>
        </p:nvSpPr>
        <p:spPr>
          <a:xfrm>
            <a:off x="8214987" y="1398740"/>
            <a:ext cx="484130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ea typeface="+mn-lt"/>
                <a:cs typeface="+mn-lt"/>
              </a:rPr>
              <a:t>...</a:t>
            </a:r>
            <a:r>
              <a:rPr lang="en-US" sz="1600" dirty="0" err="1">
                <a:ea typeface="+mn-lt"/>
                <a:cs typeface="+mn-lt"/>
              </a:rPr>
              <a:t>dla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naszyjników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i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kolczyków</a:t>
            </a:r>
            <a:endParaRPr lang="en-US" sz="1600" dirty="0" err="1"/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3E40D8F-A5F1-2700-F0B8-35B3CC751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906" y="1731824"/>
            <a:ext cx="8632519" cy="464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690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C89CB-EC3D-8278-6559-C21F628C7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ETAP 4b </a:t>
            </a:r>
            <a:r>
              <a:rPr lang="en-US" dirty="0"/>
              <a:t>- </a:t>
            </a:r>
            <a:r>
              <a:rPr lang="en-US" dirty="0" err="1"/>
              <a:t>domknięcie</a:t>
            </a:r>
            <a:r>
              <a:rPr lang="en-US" dirty="0"/>
              <a:t> </a:t>
            </a:r>
            <a:r>
              <a:rPr lang="en-US" dirty="0" err="1"/>
              <a:t>morfologiczne</a:t>
            </a:r>
            <a:r>
              <a:rPr lang="en-US" dirty="0"/>
              <a:t> </a:t>
            </a:r>
            <a:r>
              <a:rPr lang="en-US" dirty="0" err="1">
                <a:solidFill>
                  <a:srgbClr val="000000"/>
                </a:solidFill>
                <a:latin typeface="Avenir Next LT Pro"/>
              </a:rPr>
              <a:t>krawędzi</a:t>
            </a:r>
            <a:r>
              <a:rPr lang="en-US" dirty="0">
                <a:solidFill>
                  <a:srgbClr val="000000"/>
                </a:solidFill>
                <a:latin typeface="Avenir Next LT Pro"/>
              </a:rPr>
              <a:t> </a:t>
            </a:r>
            <a:endParaRPr lang="en-US" dirty="0"/>
          </a:p>
        </p:txBody>
      </p:sp>
      <p:pic>
        <p:nvPicPr>
          <p:cNvPr id="9" name="Content Placeholder 8" descr="A black and white image of a necklace and earrings&#10;&#10;Description automatically generated">
            <a:extLst>
              <a:ext uri="{FF2B5EF4-FFF2-40B4-BE49-F238E27FC236}">
                <a16:creationId xmlns:a16="http://schemas.microsoft.com/office/drawing/2014/main" id="{E976C178-970C-AA91-5DAA-D90984598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8153" y="1732282"/>
            <a:ext cx="8642959" cy="479943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EBEF0-9039-58F3-9D23-E8E0BA78F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4057-B61F-44A9-B030-1E22BD54DCE4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270EB-AC23-DA0C-E8F3-CA1D1037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8E600-A18F-ABB2-7EFB-BE7A414A3F27}"/>
              </a:ext>
            </a:extLst>
          </p:cNvPr>
          <p:cNvSpPr txBox="1"/>
          <p:nvPr/>
        </p:nvSpPr>
        <p:spPr>
          <a:xfrm>
            <a:off x="9217069" y="1377863"/>
            <a:ext cx="484130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ea typeface="+mn-lt"/>
                <a:cs typeface="+mn-lt"/>
              </a:rPr>
              <a:t>...</a:t>
            </a:r>
            <a:r>
              <a:rPr lang="en-US" sz="1600" dirty="0" err="1">
                <a:ea typeface="+mn-lt"/>
                <a:cs typeface="+mn-lt"/>
              </a:rPr>
              <a:t>dla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pierścionków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89219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66F47-883F-343A-0A1A-E595DF70B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ETAP 5</a:t>
            </a:r>
            <a:r>
              <a:rPr lang="en-US" dirty="0"/>
              <a:t> - </a:t>
            </a:r>
            <a:r>
              <a:rPr lang="en-US" dirty="0" err="1"/>
              <a:t>wypełnienie</a:t>
            </a:r>
            <a:r>
              <a:rPr lang="en-US" dirty="0"/>
              <a:t> </a:t>
            </a:r>
            <a:r>
              <a:rPr lang="en-US" dirty="0" err="1"/>
              <a:t>konturów</a:t>
            </a:r>
            <a:r>
              <a:rPr lang="en-US" dirty="0"/>
              <a:t> </a:t>
            </a:r>
          </a:p>
        </p:txBody>
      </p:sp>
      <p:pic>
        <p:nvPicPr>
          <p:cNvPr id="7" name="Content Placeholder 6" descr="A black and white photo of a balloon and a black balloon&#10;&#10;Description automatically generated">
            <a:extLst>
              <a:ext uri="{FF2B5EF4-FFF2-40B4-BE49-F238E27FC236}">
                <a16:creationId xmlns:a16="http://schemas.microsoft.com/office/drawing/2014/main" id="{FEB1532F-AAA6-EF32-31DF-238035A797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5961" y="1734792"/>
            <a:ext cx="8538575" cy="457521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C3B4E-C80D-2D84-1461-857914B0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FE615-A1BD-4E58-A7C4-419E61912351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2D28E-EE08-0C3D-B195-939C34204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414AC-B639-BF91-599A-7868C6CEC68C}"/>
              </a:ext>
            </a:extLst>
          </p:cNvPr>
          <p:cNvSpPr txBox="1"/>
          <p:nvPr/>
        </p:nvSpPr>
        <p:spPr>
          <a:xfrm>
            <a:off x="3851753" y="1398739"/>
            <a:ext cx="575988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/>
              <a:t>...</a:t>
            </a:r>
            <a:r>
              <a:rPr lang="en-US" sz="1600" dirty="0" err="1"/>
              <a:t>użyte</a:t>
            </a:r>
            <a:r>
              <a:rPr lang="en-US" sz="1600" dirty="0"/>
              <a:t> </a:t>
            </a:r>
            <a:r>
              <a:rPr lang="en-US" sz="1600" dirty="0" err="1"/>
              <a:t>przy</a:t>
            </a:r>
            <a:r>
              <a:rPr lang="en-US" sz="1600" dirty="0"/>
              <a:t> </a:t>
            </a:r>
            <a:r>
              <a:rPr lang="en-US" sz="1600" dirty="0" err="1"/>
              <a:t>detekcji</a:t>
            </a:r>
            <a:r>
              <a:rPr lang="en-US" sz="1600" dirty="0"/>
              <a:t> </a:t>
            </a:r>
            <a:r>
              <a:rPr lang="en-US" sz="1600" dirty="0" err="1"/>
              <a:t>naszyjników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kolczyków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76155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9FF51-D0F6-2EFC-437C-D5BDE87E5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700484" cy="116913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ETAP 6</a:t>
            </a:r>
            <a:r>
              <a:rPr lang="en-US" dirty="0"/>
              <a:t> – </a:t>
            </a:r>
            <a:r>
              <a:rPr lang="en-US" err="1"/>
              <a:t>detekcja</a:t>
            </a:r>
            <a:r>
              <a:rPr lang="en-US" dirty="0"/>
              <a:t> </a:t>
            </a:r>
            <a:r>
              <a:rPr lang="en-US" err="1"/>
              <a:t>obiektów</a:t>
            </a:r>
            <a:r>
              <a:rPr lang="en-US" dirty="0"/>
              <a:t> </a:t>
            </a:r>
            <a:r>
              <a:rPr lang="en-US" err="1"/>
              <a:t>przez</a:t>
            </a:r>
            <a:r>
              <a:rPr lang="en-US" dirty="0"/>
              <a:t> </a:t>
            </a:r>
            <a:r>
              <a:rPr lang="en-US" err="1"/>
              <a:t>BlobDetector</a:t>
            </a:r>
            <a:endParaRPr lang="en-US"/>
          </a:p>
        </p:txBody>
      </p:sp>
      <p:pic>
        <p:nvPicPr>
          <p:cNvPr id="7" name="Content Placeholder 6" descr="A necklace and ring on a white surface&#10;&#10;Description automatically generated">
            <a:extLst>
              <a:ext uri="{FF2B5EF4-FFF2-40B4-BE49-F238E27FC236}">
                <a16:creationId xmlns:a16="http://schemas.microsoft.com/office/drawing/2014/main" id="{BA79494E-676D-8EB8-3636-967BF1E11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3688" y="1534616"/>
            <a:ext cx="9331890" cy="499644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BB19D-8B40-4C8B-A71E-C35F17C54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136B-9B52-4D57-9A89-B7027D0EA7C6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35AD4-FCB3-9604-6E8D-E5CB39DC6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538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2D4D9-DC9D-C044-25B6-48B685BA8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anchor="ctr">
            <a:normAutofit/>
          </a:bodyPr>
          <a:lstStyle/>
          <a:p>
            <a:r>
              <a:rPr lang="en-US" b="1" dirty="0"/>
              <a:t>ETAP 7</a:t>
            </a:r>
            <a:r>
              <a:rPr lang="en-US" dirty="0"/>
              <a:t> – </a:t>
            </a:r>
            <a:r>
              <a:rPr lang="en-US" dirty="0" err="1"/>
              <a:t>zliczanie</a:t>
            </a:r>
            <a:r>
              <a:rPr lang="en-US" dirty="0"/>
              <a:t> </a:t>
            </a:r>
            <a:r>
              <a:rPr lang="en-US" dirty="0" err="1"/>
              <a:t>obiektów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04E3D02-FB1E-4741-DB7E-8690A523C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10167376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Po </a:t>
            </a:r>
            <a:r>
              <a:rPr lang="en-US" dirty="0" err="1"/>
              <a:t>detekcji</a:t>
            </a:r>
            <a:r>
              <a:rPr lang="en-US" dirty="0"/>
              <a:t> </a:t>
            </a:r>
            <a:r>
              <a:rPr lang="en-US" dirty="0" err="1"/>
              <a:t>elementów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obrazie</a:t>
            </a:r>
            <a:r>
              <a:rPr lang="en-US" dirty="0"/>
              <a:t> </a:t>
            </a:r>
            <a:r>
              <a:rPr lang="en-US" dirty="0" err="1"/>
              <a:t>następuje</a:t>
            </a:r>
            <a:r>
              <a:rPr lang="en-US" dirty="0"/>
              <a:t> </a:t>
            </a:r>
            <a:r>
              <a:rPr lang="en-US" dirty="0" err="1"/>
              <a:t>zliczanie</a:t>
            </a:r>
            <a:r>
              <a:rPr lang="en-US" dirty="0"/>
              <a:t>, </a:t>
            </a:r>
            <a:r>
              <a:rPr lang="en-US" dirty="0" err="1"/>
              <a:t>które</a:t>
            </a:r>
            <a:r>
              <a:rPr lang="en-US" dirty="0"/>
              <a:t> </a:t>
            </a:r>
            <a:r>
              <a:rPr lang="en-US" dirty="0" err="1"/>
              <a:t>nastąpi</a:t>
            </a:r>
            <a:r>
              <a:rPr lang="en-US" dirty="0"/>
              <a:t> </a:t>
            </a:r>
            <a:r>
              <a:rPr lang="en-US" dirty="0" err="1"/>
              <a:t>gdy</a:t>
            </a:r>
            <a:r>
              <a:rPr lang="en-US" dirty="0"/>
              <a:t> </a:t>
            </a:r>
            <a:r>
              <a:rPr lang="en-US" dirty="0" err="1"/>
              <a:t>obiekt</a:t>
            </a:r>
            <a:r>
              <a:rPr lang="en-US" dirty="0"/>
              <a:t> </a:t>
            </a:r>
            <a:r>
              <a:rPr lang="en-US" dirty="0" err="1"/>
              <a:t>będzie</a:t>
            </a:r>
            <a:r>
              <a:rPr lang="en-US" dirty="0"/>
              <a:t> </a:t>
            </a:r>
            <a:r>
              <a:rPr lang="en-US" dirty="0" err="1"/>
              <a:t>wychwycony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kilku</a:t>
            </a:r>
            <a:r>
              <a:rPr lang="en-US" dirty="0"/>
              <a:t> </a:t>
            </a:r>
            <a:r>
              <a:rPr lang="en-US" dirty="0" err="1"/>
              <a:t>klatkach</a:t>
            </a:r>
            <a:r>
              <a:rPr lang="en-US" dirty="0"/>
              <a:t> </a:t>
            </a:r>
            <a:r>
              <a:rPr lang="en-US" dirty="0" err="1"/>
              <a:t>obrazu</a:t>
            </a:r>
            <a:r>
              <a:rPr lang="en-US" dirty="0"/>
              <a:t> pod </a:t>
            </a:r>
            <a:r>
              <a:rPr lang="en-US" dirty="0" err="1"/>
              <a:t>rząd</a:t>
            </a:r>
            <a:r>
              <a:rPr lang="en-US" dirty="0"/>
              <a:t>,</a:t>
            </a:r>
          </a:p>
          <a:p>
            <a:r>
              <a:rPr lang="en-US" dirty="0" err="1"/>
              <a:t>Gdy</a:t>
            </a:r>
            <a:r>
              <a:rPr lang="en-US" dirty="0"/>
              <a:t> </a:t>
            </a:r>
            <a:r>
              <a:rPr lang="en-US" dirty="0" err="1"/>
              <a:t>obiekt</a:t>
            </a:r>
            <a:r>
              <a:rPr lang="en-US" dirty="0"/>
              <a:t>, </a:t>
            </a:r>
            <a:r>
              <a:rPr lang="en-US" dirty="0" err="1"/>
              <a:t>który</a:t>
            </a:r>
            <a:r>
              <a:rPr lang="en-US" dirty="0"/>
              <a:t> </a:t>
            </a:r>
            <a:r>
              <a:rPr lang="en-US" dirty="0" err="1"/>
              <a:t>był</a:t>
            </a:r>
            <a:r>
              <a:rPr lang="en-US" dirty="0"/>
              <a:t> </a:t>
            </a:r>
            <a:r>
              <a:rPr lang="en-US" dirty="0" err="1"/>
              <a:t>wychwycony</a:t>
            </a:r>
            <a:r>
              <a:rPr lang="en-US" dirty="0"/>
              <a:t> </a:t>
            </a:r>
            <a:r>
              <a:rPr lang="en-US" dirty="0" err="1"/>
              <a:t>nagle</a:t>
            </a:r>
            <a:r>
              <a:rPr lang="en-US" dirty="0"/>
              <a:t> </a:t>
            </a:r>
            <a:r>
              <a:rPr lang="en-US" dirty="0" err="1"/>
              <a:t>zostanie</a:t>
            </a:r>
            <a:r>
              <a:rPr lang="en-US" dirty="0"/>
              <a:t> </a:t>
            </a:r>
            <a:r>
              <a:rPr lang="en-US" dirty="0" err="1"/>
              <a:t>zgubiony</a:t>
            </a:r>
            <a:r>
              <a:rPr lang="en-US" dirty="0"/>
              <a:t> </a:t>
            </a:r>
            <a:r>
              <a:rPr lang="en-US" dirty="0" err="1"/>
              <a:t>powiększamy</a:t>
            </a:r>
            <a:r>
              <a:rPr lang="en-US" dirty="0"/>
              <a:t> </a:t>
            </a:r>
            <a:r>
              <a:rPr lang="en-US" dirty="0" err="1"/>
              <a:t>zakres</a:t>
            </a:r>
            <a:r>
              <a:rPr lang="en-US" dirty="0"/>
              <a:t> </a:t>
            </a:r>
            <a:r>
              <a:rPr lang="en-US" dirty="0" err="1"/>
              <a:t>błędu</a:t>
            </a:r>
            <a:r>
              <a:rPr lang="en-US" dirty="0"/>
              <a:t> (</a:t>
            </a:r>
            <a:r>
              <a:rPr lang="en-US" dirty="0" err="1"/>
              <a:t>szacujemy</a:t>
            </a:r>
            <a:r>
              <a:rPr lang="en-US" dirty="0"/>
              <a:t>) o </a:t>
            </a:r>
            <a:r>
              <a:rPr lang="en-US" dirty="0" err="1"/>
              <a:t>ile</a:t>
            </a:r>
            <a:r>
              <a:rPr lang="en-US" dirty="0"/>
              <a:t> element </a:t>
            </a:r>
            <a:r>
              <a:rPr lang="en-US" dirty="0" err="1"/>
              <a:t>mógł</a:t>
            </a:r>
            <a:r>
              <a:rPr lang="en-US" dirty="0"/>
              <a:t> </a:t>
            </a:r>
            <a:r>
              <a:rPr lang="en-US" dirty="0" err="1"/>
              <a:t>się</a:t>
            </a:r>
            <a:r>
              <a:rPr lang="en-US" dirty="0"/>
              <a:t> </a:t>
            </a:r>
            <a:r>
              <a:rPr lang="en-US" dirty="0" err="1"/>
              <a:t>przesunąć</a:t>
            </a:r>
            <a:r>
              <a:rPr lang="en-US" dirty="0"/>
              <a:t> np. o 10 </a:t>
            </a:r>
            <a:r>
              <a:rPr lang="en-US" dirty="0" err="1"/>
              <a:t>pikseli</a:t>
            </a:r>
            <a:r>
              <a:rPr lang="en-US" dirty="0"/>
              <a:t> co </a:t>
            </a:r>
            <a:r>
              <a:rPr lang="en-US" dirty="0" err="1"/>
              <a:t>klatkę</a:t>
            </a:r>
          </a:p>
        </p:txBody>
      </p:sp>
      <p:pic>
        <p:nvPicPr>
          <p:cNvPr id="7" name="Content Placeholder 6" descr="Work in Progress | Kinder Scientific">
            <a:extLst>
              <a:ext uri="{FF2B5EF4-FFF2-40B4-BE49-F238E27FC236}">
                <a16:creationId xmlns:a16="http://schemas.microsoft.com/office/drawing/2014/main" id="{3125995B-1D17-5C13-5DBB-555CBE8BC6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754769" y="56325"/>
            <a:ext cx="2441574" cy="2420697"/>
          </a:xfr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0394D-16E3-D788-0BD4-5DAD367C3B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74CB050-C21E-4B3D-ACC7-9FFA917F68EB}" type="datetime1">
              <a:pPr>
                <a:spcAft>
                  <a:spcPts val="600"/>
                </a:spcAft>
              </a:pPr>
              <a:t>5/12/2024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61506-22F0-184D-180C-4C436091C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723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D9F9C-504B-1EAA-4D64-98AC9EE15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anchor="ctr">
            <a:normAutofit/>
          </a:bodyPr>
          <a:lstStyle/>
          <a:p>
            <a:r>
              <a:rPr lang="en-US" dirty="0" err="1"/>
              <a:t>Przygotowanie</a:t>
            </a:r>
            <a:r>
              <a:rPr lang="en-US" dirty="0"/>
              <a:t> </a:t>
            </a:r>
            <a:r>
              <a:rPr lang="en-US" dirty="0" err="1"/>
              <a:t>stanowiska</a:t>
            </a:r>
            <a:r>
              <a:rPr lang="en-US" dirty="0"/>
              <a:t> - </a:t>
            </a:r>
            <a:r>
              <a:rPr lang="en-US" b="1" dirty="0" err="1"/>
              <a:t>taśmociąg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5BFBEAE-8423-D623-EACE-5DFE23507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err="1"/>
              <a:t>Wykonany</a:t>
            </a:r>
            <a:r>
              <a:rPr lang="en-US" sz="2000" dirty="0"/>
              <a:t> ze </a:t>
            </a:r>
            <a:r>
              <a:rPr lang="en-US" sz="2000" err="1"/>
              <a:t>złączonych</a:t>
            </a:r>
            <a:r>
              <a:rPr lang="en-US" sz="2000" dirty="0"/>
              <a:t> </a:t>
            </a:r>
            <a:r>
              <a:rPr lang="en-US" sz="2000" err="1"/>
              <a:t>kartek</a:t>
            </a:r>
            <a:r>
              <a:rPr lang="en-US" sz="2000" dirty="0"/>
              <a:t> </a:t>
            </a:r>
            <a:r>
              <a:rPr lang="en-US" sz="2000" err="1"/>
              <a:t>papieru</a:t>
            </a:r>
            <a:r>
              <a:rPr lang="en-US" sz="2000" dirty="0"/>
              <a:t> o </a:t>
            </a:r>
            <a:r>
              <a:rPr lang="en-US" sz="2000" err="1"/>
              <a:t>kolorze</a:t>
            </a:r>
            <a:r>
              <a:rPr lang="en-US" sz="2000" dirty="0"/>
              <a:t> </a:t>
            </a:r>
            <a:r>
              <a:rPr lang="en-US" sz="2000" err="1"/>
              <a:t>białym</a:t>
            </a:r>
            <a:r>
              <a:rPr lang="en-US" sz="2000" dirty="0"/>
              <a:t> (</a:t>
            </a:r>
            <a:r>
              <a:rPr lang="en-US" sz="2000" b="1" dirty="0"/>
              <a:t>#fffffff</a:t>
            </a:r>
            <a:r>
              <a:rPr lang="en-US" sz="2000" dirty="0"/>
              <a:t> w </a:t>
            </a:r>
            <a:r>
              <a:rPr lang="en-US" sz="2000" err="1"/>
              <a:t>systemie</a:t>
            </a:r>
            <a:r>
              <a:rPr lang="en-US" sz="2000" dirty="0"/>
              <a:t> </a:t>
            </a:r>
            <a:r>
              <a:rPr lang="en-US" sz="2000" err="1"/>
              <a:t>heksadecymalnym</a:t>
            </a:r>
            <a:r>
              <a:rPr lang="en-US" sz="2000" dirty="0"/>
              <a:t>). </a:t>
            </a:r>
            <a:r>
              <a:rPr lang="en-US" sz="2000" err="1"/>
              <a:t>Ważne</a:t>
            </a:r>
            <a:r>
              <a:rPr lang="en-US" sz="2000" dirty="0"/>
              <a:t> aby </a:t>
            </a:r>
            <a:r>
              <a:rPr lang="en-US" sz="2000" err="1"/>
              <a:t>tło</a:t>
            </a:r>
            <a:r>
              <a:rPr lang="en-US" sz="2000" dirty="0"/>
              <a:t>, </a:t>
            </a:r>
            <a:r>
              <a:rPr lang="en-US" sz="2000" err="1"/>
              <a:t>na</a:t>
            </a:r>
            <a:r>
              <a:rPr lang="en-US" sz="2000" dirty="0"/>
              <a:t> </a:t>
            </a:r>
            <a:r>
              <a:rPr lang="en-US" sz="2000" err="1"/>
              <a:t>którym</a:t>
            </a:r>
            <a:r>
              <a:rPr lang="en-US" sz="2000" dirty="0"/>
              <a:t> </a:t>
            </a:r>
            <a:r>
              <a:rPr lang="en-US" sz="2000" err="1"/>
              <a:t>będą</a:t>
            </a:r>
            <a:r>
              <a:rPr lang="en-US" sz="2000" dirty="0"/>
              <a:t> </a:t>
            </a:r>
            <a:r>
              <a:rPr lang="en-US" sz="2000" err="1"/>
              <a:t>wrzucane</a:t>
            </a:r>
            <a:r>
              <a:rPr lang="en-US" sz="2000" dirty="0"/>
              <a:t> </a:t>
            </a:r>
            <a:r>
              <a:rPr lang="en-US" sz="2000" err="1"/>
              <a:t>drobne</a:t>
            </a:r>
            <a:r>
              <a:rPr lang="en-US" sz="2000" dirty="0"/>
              <a:t> </a:t>
            </a:r>
            <a:r>
              <a:rPr lang="en-US" sz="2000" err="1"/>
              <a:t>przedmioty</a:t>
            </a:r>
            <a:r>
              <a:rPr lang="en-US" sz="2000" dirty="0"/>
              <a:t> </a:t>
            </a:r>
            <a:r>
              <a:rPr lang="en-US" sz="2000" err="1"/>
              <a:t>złotnicze</a:t>
            </a:r>
            <a:r>
              <a:rPr lang="en-US" sz="2000" dirty="0"/>
              <a:t> </a:t>
            </a:r>
            <a:r>
              <a:rPr lang="en-US" sz="2000" err="1"/>
              <a:t>i</a:t>
            </a:r>
            <a:r>
              <a:rPr lang="en-US" sz="2000" dirty="0"/>
              <a:t> </a:t>
            </a:r>
            <a:r>
              <a:rPr lang="en-US" sz="2000" err="1"/>
              <a:t>jubilerskie</a:t>
            </a:r>
            <a:r>
              <a:rPr lang="en-US" sz="2000" dirty="0"/>
              <a:t>, </a:t>
            </a:r>
            <a:r>
              <a:rPr lang="en-US" sz="2000" err="1"/>
              <a:t>spełniało</a:t>
            </a:r>
            <a:r>
              <a:rPr lang="en-US" sz="2000" dirty="0"/>
              <a:t> ww. </a:t>
            </a:r>
            <a:r>
              <a:rPr lang="en-US" sz="2000" err="1"/>
              <a:t>Warunki</a:t>
            </a:r>
            <a:r>
              <a:rPr lang="en-US" sz="2000" dirty="0"/>
              <a:t>.</a:t>
            </a:r>
            <a:endParaRPr lang="en-US"/>
          </a:p>
          <a:p>
            <a:r>
              <a:rPr lang="en-US" sz="2000" dirty="0" err="1"/>
              <a:t>Taśmociąg</a:t>
            </a:r>
            <a:r>
              <a:rPr lang="en-US" sz="2000" dirty="0"/>
              <a:t> </a:t>
            </a:r>
            <a:r>
              <a:rPr lang="en-US" sz="2000" dirty="0" err="1"/>
              <a:t>będzie</a:t>
            </a:r>
            <a:r>
              <a:rPr lang="en-US" sz="2000" dirty="0"/>
              <a:t> </a:t>
            </a:r>
            <a:r>
              <a:rPr lang="en-US" sz="2000" dirty="0" err="1"/>
              <a:t>przesuwany</a:t>
            </a:r>
            <a:r>
              <a:rPr lang="en-US" sz="2000" dirty="0"/>
              <a:t> z </a:t>
            </a:r>
            <a:r>
              <a:rPr lang="en-US" sz="2000" dirty="0" err="1"/>
              <a:t>prędkością</a:t>
            </a:r>
            <a:r>
              <a:rPr lang="en-US" sz="2000" dirty="0"/>
              <a:t> </a:t>
            </a:r>
            <a:r>
              <a:rPr lang="en-US" sz="2000" b="1" dirty="0"/>
              <a:t>2cm/s</a:t>
            </a:r>
            <a:r>
              <a:rPr lang="en-US" sz="2000" dirty="0"/>
              <a:t>.</a:t>
            </a:r>
            <a:endParaRPr lang="en-US" sz="2000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23270-8968-AD4A-C6EB-1F870A7F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6C64FC7-4090-4A0F-A40E-6E49658A49EF}" type="datetime1">
              <a:pPr>
                <a:spcAft>
                  <a:spcPts val="600"/>
                </a:spcAft>
              </a:pPr>
              <a:t>5/12/2024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54227A-84AB-FF81-6CF5-6AF50D5E8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11" name="Content Placeholder 10" descr="A white paper on a wood surface&#10;&#10;Description automatically generated">
            <a:extLst>
              <a:ext uri="{FF2B5EF4-FFF2-40B4-BE49-F238E27FC236}">
                <a16:creationId xmlns:a16="http://schemas.microsoft.com/office/drawing/2014/main" id="{22DD945A-298F-BD3D-0156-9A6DDB2313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7684" y="3553805"/>
            <a:ext cx="5725027" cy="1312008"/>
          </a:xfrm>
        </p:spPr>
      </p:pic>
    </p:spTree>
    <p:extLst>
      <p:ext uri="{BB962C8B-B14F-4D97-AF65-F5344CB8AC3E}">
        <p14:creationId xmlns:p14="http://schemas.microsoft.com/office/powerpoint/2010/main" val="2304464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DC1EC-E27B-5425-8EDB-421F4A4A9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+mj-lt"/>
                <a:cs typeface="+mj-lt"/>
              </a:rPr>
              <a:t>Przygotowanie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stanowiska</a:t>
            </a:r>
            <a:r>
              <a:rPr lang="en-US" dirty="0">
                <a:ea typeface="+mj-lt"/>
                <a:cs typeface="+mj-lt"/>
              </a:rPr>
              <a:t> - </a:t>
            </a:r>
            <a:r>
              <a:rPr lang="en-US" b="1" dirty="0" err="1">
                <a:ea typeface="+mj-lt"/>
                <a:cs typeface="+mj-lt"/>
              </a:rPr>
              <a:t>kamera</a:t>
            </a:r>
            <a:endParaRPr lang="en-US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7B3A4-5910-25B0-134A-D9EB595380C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Kamera </a:t>
            </a:r>
            <a:r>
              <a:rPr lang="en-US" sz="2000" dirty="0" err="1"/>
              <a:t>rejestruje</a:t>
            </a:r>
            <a:r>
              <a:rPr lang="en-US" sz="2000" dirty="0"/>
              <a:t> </a:t>
            </a:r>
            <a:r>
              <a:rPr lang="en-US" sz="2000" dirty="0" err="1"/>
              <a:t>obraz</a:t>
            </a:r>
            <a:r>
              <a:rPr lang="en-US" sz="2000" dirty="0"/>
              <a:t> z </a:t>
            </a:r>
            <a:r>
              <a:rPr lang="en-US" sz="2000" dirty="0" err="1"/>
              <a:t>odległości</a:t>
            </a:r>
            <a:r>
              <a:rPr lang="en-US" sz="2000" dirty="0"/>
              <a:t> </a:t>
            </a:r>
            <a:r>
              <a:rPr lang="en-US" sz="2000" b="1" dirty="0"/>
              <a:t>30cm</a:t>
            </a:r>
            <a:r>
              <a:rPr lang="en-US" sz="2000" dirty="0"/>
              <a:t> pod </a:t>
            </a:r>
            <a:r>
              <a:rPr lang="en-US" sz="2000" dirty="0" err="1"/>
              <a:t>kątem</a:t>
            </a:r>
            <a:r>
              <a:rPr lang="en-US" sz="2000" dirty="0"/>
              <a:t> </a:t>
            </a:r>
            <a:r>
              <a:rPr lang="en-US" sz="2000" b="1" dirty="0"/>
              <a:t>80</a:t>
            </a:r>
            <a:r>
              <a:rPr lang="en-US" sz="2000" b="1" dirty="0">
                <a:ea typeface="+mn-lt"/>
                <a:cs typeface="+mn-lt"/>
              </a:rPr>
              <a:t>°</a:t>
            </a:r>
            <a:r>
              <a:rPr lang="en-US" sz="2000" b="1" dirty="0"/>
              <a:t>-90</a:t>
            </a:r>
            <a:r>
              <a:rPr lang="en-US" sz="2000" b="1" dirty="0">
                <a:ea typeface="+mn-lt"/>
                <a:cs typeface="+mn-lt"/>
              </a:rPr>
              <a:t>°</a:t>
            </a:r>
            <a:r>
              <a:rPr lang="en-US" sz="2000" dirty="0">
                <a:ea typeface="+mn-lt"/>
                <a:cs typeface="+mn-lt"/>
              </a:rPr>
              <a:t> w </a:t>
            </a:r>
            <a:r>
              <a:rPr lang="en-US" sz="2000" dirty="0" err="1">
                <a:ea typeface="+mn-lt"/>
                <a:cs typeface="+mn-lt"/>
              </a:rPr>
              <a:t>rozdzielczości</a:t>
            </a:r>
            <a:r>
              <a:rPr lang="en-US" sz="2000" dirty="0">
                <a:ea typeface="+mn-lt"/>
                <a:cs typeface="+mn-lt"/>
              </a:rPr>
              <a:t> </a:t>
            </a:r>
            <a:r>
              <a:rPr lang="en-US" sz="2000" b="1" dirty="0">
                <a:ea typeface="+mn-lt"/>
                <a:cs typeface="+mn-lt"/>
              </a:rPr>
              <a:t>1920x1080 </a:t>
            </a:r>
            <a:r>
              <a:rPr lang="en-US" sz="2000" dirty="0" err="1">
                <a:ea typeface="+mn-lt"/>
                <a:cs typeface="+mn-lt"/>
              </a:rPr>
              <a:t>pikseli</a:t>
            </a:r>
            <a:r>
              <a:rPr lang="en-US" sz="2000" dirty="0">
                <a:ea typeface="+mn-lt"/>
                <a:cs typeface="+mn-lt"/>
              </a:rPr>
              <a:t> (</a:t>
            </a:r>
            <a:r>
              <a:rPr lang="en-US" sz="2000" dirty="0" err="1">
                <a:ea typeface="+mn-lt"/>
                <a:cs typeface="+mn-lt"/>
              </a:rPr>
              <a:t>FullHD</a:t>
            </a:r>
            <a:r>
              <a:rPr lang="en-US" sz="2000" dirty="0">
                <a:ea typeface="+mn-lt"/>
                <a:cs typeface="+mn-lt"/>
              </a:rPr>
              <a:t>) w </a:t>
            </a:r>
            <a:r>
              <a:rPr lang="en-US" sz="2000" b="1" dirty="0">
                <a:ea typeface="+mn-lt"/>
                <a:cs typeface="+mn-lt"/>
              </a:rPr>
              <a:t>30 </a:t>
            </a:r>
            <a:r>
              <a:rPr lang="en-US" sz="2000" b="1" dirty="0" err="1">
                <a:ea typeface="+mn-lt"/>
                <a:cs typeface="+mn-lt"/>
              </a:rPr>
              <a:t>klatkach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dirty="0" err="1">
                <a:ea typeface="+mn-lt"/>
                <a:cs typeface="+mn-lt"/>
              </a:rPr>
              <a:t>na</a:t>
            </a:r>
            <a:r>
              <a:rPr lang="en-US" sz="2000" b="1" dirty="0">
                <a:ea typeface="+mn-lt"/>
                <a:cs typeface="+mn-lt"/>
              </a:rPr>
              <a:t> </a:t>
            </a:r>
            <a:r>
              <a:rPr lang="en-US" sz="2000" b="1" dirty="0" err="1">
                <a:ea typeface="+mn-lt"/>
                <a:cs typeface="+mn-lt"/>
              </a:rPr>
              <a:t>sekundę</a:t>
            </a:r>
            <a:r>
              <a:rPr lang="en-US" sz="2000" dirty="0">
                <a:ea typeface="+mn-lt"/>
                <a:cs typeface="+mn-lt"/>
              </a:rPr>
              <a:t> (fps)</a:t>
            </a:r>
          </a:p>
        </p:txBody>
      </p:sp>
      <p:pic>
        <p:nvPicPr>
          <p:cNvPr id="7" name="Content Placeholder 6" descr="A camera on a tripod&#10;&#10;Description automatically generated">
            <a:extLst>
              <a:ext uri="{FF2B5EF4-FFF2-40B4-BE49-F238E27FC236}">
                <a16:creationId xmlns:a16="http://schemas.microsoft.com/office/drawing/2014/main" id="{E181C889-06DD-92C4-B9DA-85BEDFDBA7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5707" y="2267712"/>
            <a:ext cx="5258218" cy="4114800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3F10CA-F32F-3422-1FEC-56F0F7AD8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7637F-D56C-4E13-8788-4CE5EE523143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BBC34-943A-4E64-FF79-FF7703CD1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904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F2BBE-DEE3-7BFC-223D-5EA941519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+mj-lt"/>
                <a:cs typeface="+mj-lt"/>
              </a:rPr>
              <a:t>Przygotowanie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stanowiska</a:t>
            </a:r>
            <a:r>
              <a:rPr lang="en-US" dirty="0">
                <a:ea typeface="+mj-lt"/>
                <a:cs typeface="+mj-lt"/>
              </a:rPr>
              <a:t> - </a:t>
            </a:r>
            <a:r>
              <a:rPr lang="en-US" b="1" dirty="0" err="1">
                <a:ea typeface="+mj-lt"/>
                <a:cs typeface="+mj-lt"/>
              </a:rPr>
              <a:t>oświetlenie</a:t>
            </a:r>
            <a:endParaRPr lang="en-US" dirty="0" err="1">
              <a:ea typeface="+mj-lt"/>
              <a:cs typeface="+mj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C7B8D-E8DD-974C-A497-0C6E679A9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367A1-0FF7-49DA-8F25-A9F5AB6A8FA5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1959A-B4B9-2602-5B2B-C1CED0B24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4</a:t>
            </a:fld>
            <a:endParaRPr lang="en-US" dirty="0"/>
          </a:p>
        </p:txBody>
      </p:sp>
      <p:pic>
        <p:nvPicPr>
          <p:cNvPr id="11" name="Content Placeholder 10" descr="A pair of lights on a stand&#10;&#10;Description automatically generated">
            <a:extLst>
              <a:ext uri="{FF2B5EF4-FFF2-40B4-BE49-F238E27FC236}">
                <a16:creationId xmlns:a16="http://schemas.microsoft.com/office/drawing/2014/main" id="{3E44E63F-F951-1191-01AA-23D9339D17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54525" y="2267712"/>
            <a:ext cx="3520582" cy="4114800"/>
          </a:xfr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17ED2E4A-BE63-01A0-D45B-7B5CDFFE41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l" sz="2000" dirty="0">
                <a:latin typeface="Avenir Next LT Pro"/>
                <a:cs typeface="Segoe UI"/>
              </a:rPr>
              <a:t>Taśmociąg będzie oświetlony dwiema lampami generującymi </a:t>
            </a:r>
            <a:r>
              <a:rPr lang="pl" sz="2000" b="1" dirty="0">
                <a:latin typeface="Avenir Next LT Pro"/>
                <a:cs typeface="Segoe UI"/>
              </a:rPr>
              <a:t>8550-9000lm</a:t>
            </a:r>
            <a:r>
              <a:rPr lang="en-US" sz="2000" dirty="0">
                <a:latin typeface="Avenir Next LT Pro"/>
                <a:cs typeface="Segoe UI"/>
              </a:rPr>
              <a:t>,</a:t>
            </a:r>
          </a:p>
          <a:p>
            <a:r>
              <a:rPr lang="pl" sz="2000" dirty="0">
                <a:latin typeface="Avenir Next LT Pro"/>
                <a:cs typeface="Segoe UI"/>
              </a:rPr>
              <a:t>Lampy będą ustawione w odległości </a:t>
            </a:r>
            <a:r>
              <a:rPr lang="pl" sz="2000" b="1" dirty="0">
                <a:latin typeface="Avenir Next LT Pro"/>
                <a:cs typeface="Segoe UI"/>
              </a:rPr>
              <a:t>70cm </a:t>
            </a:r>
            <a:r>
              <a:rPr lang="pl" sz="2000" dirty="0">
                <a:latin typeface="Avenir Next LT Pro"/>
                <a:cs typeface="Segoe UI"/>
              </a:rPr>
              <a:t>od taśmy przesuwającej </a:t>
            </a:r>
            <a:r>
              <a:rPr lang="pl" sz="2000">
                <a:latin typeface="Avenir Next LT Pro"/>
                <a:cs typeface="Segoe UI"/>
              </a:rPr>
              <a:t>przedmioty pod kątem </a:t>
            </a:r>
            <a:r>
              <a:rPr lang="pl" sz="2000" b="1">
                <a:latin typeface="Avenir Next LT Pro"/>
                <a:cs typeface="Segoe UI"/>
              </a:rPr>
              <a:t>40°</a:t>
            </a:r>
            <a:r>
              <a:rPr lang="en-US" sz="2000">
                <a:latin typeface="Avenir Next LT Pro"/>
                <a:cs typeface="Segoe UI"/>
              </a:rPr>
              <a:t>,</a:t>
            </a:r>
          </a:p>
          <a:p>
            <a:r>
              <a:rPr lang="en-US" sz="2000" dirty="0" err="1">
                <a:latin typeface="Avenir Next LT Pro"/>
                <a:cs typeface="Segoe UI"/>
              </a:rPr>
              <a:t>Dzięki</a:t>
            </a:r>
            <a:r>
              <a:rPr lang="en-US" sz="2000" dirty="0">
                <a:latin typeface="Avenir Next LT Pro"/>
                <a:cs typeface="Segoe UI"/>
              </a:rPr>
              <a:t> </a:t>
            </a:r>
            <a:r>
              <a:rPr lang="en-US" sz="2000" dirty="0" err="1">
                <a:latin typeface="Avenir Next LT Pro"/>
                <a:cs typeface="Segoe UI"/>
              </a:rPr>
              <a:t>temu</a:t>
            </a:r>
            <a:r>
              <a:rPr lang="en-US" sz="2000" dirty="0">
                <a:latin typeface="Avenir Next LT Pro"/>
                <a:cs typeface="Segoe UI"/>
              </a:rPr>
              <a:t> </a:t>
            </a:r>
            <a:r>
              <a:rPr lang="en-US" sz="2000" dirty="0" err="1">
                <a:latin typeface="Avenir Next LT Pro"/>
                <a:cs typeface="Segoe UI"/>
              </a:rPr>
              <a:t>uzyskujemy</a:t>
            </a:r>
            <a:r>
              <a:rPr lang="en-US" sz="2000" dirty="0">
                <a:latin typeface="Avenir Next LT Pro"/>
                <a:cs typeface="Segoe UI"/>
              </a:rPr>
              <a:t> </a:t>
            </a:r>
            <a:r>
              <a:rPr lang="en-US" sz="2000" dirty="0" err="1">
                <a:latin typeface="Avenir Next LT Pro"/>
                <a:cs typeface="Segoe UI"/>
              </a:rPr>
              <a:t>mniej</a:t>
            </a:r>
            <a:r>
              <a:rPr lang="en-US" sz="2000" dirty="0">
                <a:latin typeface="Avenir Next LT Pro"/>
                <a:cs typeface="Segoe UI"/>
              </a:rPr>
              <a:t> </a:t>
            </a:r>
            <a:r>
              <a:rPr lang="en-US" sz="2000" dirty="0" err="1">
                <a:latin typeface="Avenir Next LT Pro"/>
                <a:cs typeface="Segoe UI"/>
              </a:rPr>
              <a:t>efektów</a:t>
            </a:r>
            <a:r>
              <a:rPr lang="en-US" sz="2000" dirty="0">
                <a:latin typeface="Avenir Next LT Pro"/>
                <a:cs typeface="Segoe UI"/>
              </a:rPr>
              <a:t> </a:t>
            </a:r>
            <a:r>
              <a:rPr lang="en-US" sz="2000" dirty="0" err="1">
                <a:latin typeface="Avenir Next LT Pro"/>
                <a:cs typeface="Segoe UI"/>
              </a:rPr>
              <a:t>odbicia</a:t>
            </a:r>
            <a:r>
              <a:rPr lang="en-US" sz="2000" dirty="0">
                <a:latin typeface="Avenir Next LT Pro"/>
                <a:cs typeface="Segoe UI"/>
              </a:rPr>
              <a:t> </a:t>
            </a:r>
            <a:r>
              <a:rPr lang="en-US" sz="2000" dirty="0" err="1">
                <a:latin typeface="Avenir Next LT Pro"/>
                <a:cs typeface="Segoe UI"/>
              </a:rPr>
              <a:t>światła</a:t>
            </a:r>
            <a:r>
              <a:rPr lang="en-US" sz="2000" dirty="0">
                <a:latin typeface="Avenir Next LT Pro"/>
                <a:cs typeface="Segoe UI"/>
              </a:rPr>
              <a:t> </a:t>
            </a:r>
            <a:r>
              <a:rPr lang="en-US" sz="2000" dirty="0" err="1">
                <a:latin typeface="Avenir Next LT Pro"/>
                <a:cs typeface="Segoe UI"/>
              </a:rPr>
              <a:t>na</a:t>
            </a:r>
            <a:r>
              <a:rPr lang="en-US" sz="2000" dirty="0">
                <a:latin typeface="Avenir Next LT Pro"/>
                <a:cs typeface="Segoe UI"/>
              </a:rPr>
              <a:t> </a:t>
            </a:r>
            <a:r>
              <a:rPr lang="en-US" sz="2000" dirty="0" err="1">
                <a:latin typeface="Avenir Next LT Pro"/>
                <a:cs typeface="Segoe UI"/>
              </a:rPr>
              <a:t>biżuterii</a:t>
            </a:r>
            <a:r>
              <a:rPr lang="en-US" sz="2000" dirty="0">
                <a:latin typeface="Avenir Next LT Pro"/>
                <a:cs typeface="Segoe U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0271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16529-2835-8BC3-6B36-5964A4E6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Przygotowane</a:t>
            </a:r>
            <a:r>
              <a:rPr lang="en-US" dirty="0"/>
              <a:t> </a:t>
            </a:r>
            <a:r>
              <a:rPr lang="en-US" dirty="0" err="1"/>
              <a:t>stanowisko</a:t>
            </a:r>
          </a:p>
        </p:txBody>
      </p:sp>
      <p:pic>
        <p:nvPicPr>
          <p:cNvPr id="8" name="Content Placeholder 7" descr="A frame and a paper on a tripod&#10;&#10;Description automatically generated">
            <a:extLst>
              <a:ext uri="{FF2B5EF4-FFF2-40B4-BE49-F238E27FC236}">
                <a16:creationId xmlns:a16="http://schemas.microsoft.com/office/drawing/2014/main" id="{7D833F57-AA0B-161B-C6CD-8E5915D02BC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83369" y="2267712"/>
            <a:ext cx="5062895" cy="4114800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46510-AC9B-7571-A234-DA5DCFF89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7A53B-7C56-48ED-A38E-951317CA2F23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4846E-C91D-9A13-68B3-DBA966BC8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5</a:t>
            </a:fld>
            <a:endParaRPr lang="en-US" dirty="0"/>
          </a:p>
        </p:txBody>
      </p:sp>
      <p:pic>
        <p:nvPicPr>
          <p:cNvPr id="11" name="Content Placeholder 10" descr="A camera equipment on a wood floor&#10;&#10;Description automatically generated">
            <a:extLst>
              <a:ext uri="{FF2B5EF4-FFF2-40B4-BE49-F238E27FC236}">
                <a16:creationId xmlns:a16="http://schemas.microsoft.com/office/drawing/2014/main" id="{91F0F911-59E4-478A-8B0B-F283534AA9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358047" y="2267712"/>
            <a:ext cx="4452801" cy="4114800"/>
          </a:xfrm>
        </p:spPr>
      </p:pic>
    </p:spTree>
    <p:extLst>
      <p:ext uri="{BB962C8B-B14F-4D97-AF65-F5344CB8AC3E}">
        <p14:creationId xmlns:p14="http://schemas.microsoft.com/office/powerpoint/2010/main" val="366749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55CFB-9EAF-1D02-50A9-8982EC226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anchor="ctr">
            <a:normAutofit/>
          </a:bodyPr>
          <a:lstStyle/>
          <a:p>
            <a:r>
              <a:rPr lang="en-US" b="1" dirty="0" err="1"/>
              <a:t>Pierwsze</a:t>
            </a:r>
            <a:r>
              <a:rPr lang="en-US" b="1" dirty="0"/>
              <a:t> </a:t>
            </a:r>
            <a:r>
              <a:rPr lang="en-US" b="1" dirty="0" err="1"/>
              <a:t>wyzwania</a:t>
            </a:r>
            <a:endParaRPr lang="en-US" dirty="0" err="1"/>
          </a:p>
        </p:txBody>
      </p:sp>
      <p:pic>
        <p:nvPicPr>
          <p:cNvPr id="8" name="Picture 7" descr="A screenshot of a jewelry&#10;&#10;Description automatically generated">
            <a:extLst>
              <a:ext uri="{FF2B5EF4-FFF2-40B4-BE49-F238E27FC236}">
                <a16:creationId xmlns:a16="http://schemas.microsoft.com/office/drawing/2014/main" id="{42EA0E35-08BE-AE08-E624-040125CF6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628" y="1716025"/>
            <a:ext cx="8386446" cy="4456175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504DC-FBEE-5457-3823-44BDDB064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DDCC5AC-0AF1-4E9E-83E0-008C8830EB02}" type="datetime1">
              <a:pPr>
                <a:spcAft>
                  <a:spcPts val="600"/>
                </a:spcAft>
              </a:pPr>
              <a:t>5/12/2024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A6F56-EF7C-25DE-5D1F-D9339C9A8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78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6008E-63BC-2805-E507-E5289E90D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DOKŁADNIEJ MÓWIĄC...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843E5-50DC-FFD1-316C-F621A8F95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latin typeface="Arial"/>
                <a:cs typeface="Arial"/>
              </a:rPr>
              <a:t>Odbicia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światła</a:t>
            </a:r>
            <a:r>
              <a:rPr lang="en-US" dirty="0">
                <a:latin typeface="Arial"/>
                <a:cs typeface="Arial"/>
              </a:rPr>
              <a:t>,</a:t>
            </a:r>
          </a:p>
          <a:p>
            <a:r>
              <a:rPr lang="en-US" dirty="0" err="1">
                <a:latin typeface="Arial"/>
                <a:cs typeface="Arial"/>
              </a:rPr>
              <a:t>Padające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cienie</a:t>
            </a:r>
            <a:r>
              <a:rPr lang="en-US" dirty="0">
                <a:latin typeface="Arial"/>
                <a:cs typeface="Arial"/>
              </a:rPr>
              <a:t>,</a:t>
            </a:r>
          </a:p>
          <a:p>
            <a:r>
              <a:rPr lang="en-US" dirty="0" err="1">
                <a:latin typeface="Arial"/>
                <a:cs typeface="Arial"/>
              </a:rPr>
              <a:t>Zniekształcone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elementy</a:t>
            </a:r>
            <a:r>
              <a:rPr lang="en-US" dirty="0">
                <a:latin typeface="Arial"/>
                <a:cs typeface="Arial"/>
              </a:rPr>
              <a:t> np. </a:t>
            </a:r>
            <a:r>
              <a:rPr lang="en-US" dirty="0" err="1">
                <a:latin typeface="Arial"/>
                <a:cs typeface="Arial"/>
              </a:rPr>
              <a:t>krawędzie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naszyjnika</a:t>
            </a:r>
            <a:r>
              <a:rPr lang="en-US" dirty="0">
                <a:latin typeface="Arial"/>
                <a:cs typeface="Arial"/>
              </a:rPr>
              <a:t>,</a:t>
            </a:r>
          </a:p>
          <a:p>
            <a:r>
              <a:rPr lang="en-US" dirty="0" err="1">
                <a:latin typeface="Arial"/>
                <a:cs typeface="Arial"/>
              </a:rPr>
              <a:t>Cienkie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ściańki</a:t>
            </a:r>
            <a:r>
              <a:rPr lang="en-US" dirty="0">
                <a:latin typeface="Arial"/>
                <a:cs typeface="Arial"/>
              </a:rPr>
              <a:t> np. w </a:t>
            </a:r>
            <a:r>
              <a:rPr lang="en-US" dirty="0" err="1">
                <a:latin typeface="Arial"/>
                <a:cs typeface="Arial"/>
              </a:rPr>
              <a:t>pierścionkach</a:t>
            </a:r>
            <a:r>
              <a:rPr lang="en-US" dirty="0">
                <a:latin typeface="Arial"/>
                <a:cs typeface="Arial"/>
              </a:rPr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612A7-2733-7220-7A4C-128A35094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0861F-F415-4788-90B1-AA1C34D17B1C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8EC03-4055-6A96-2B0C-1DA97D4E5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556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6E30E-9D33-6BD9-0A01-7DEAE3C3A0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/>
          <a:p>
            <a:r>
              <a:rPr lang="en-US" dirty="0"/>
              <a:t>Jak </a:t>
            </a:r>
            <a:r>
              <a:rPr lang="en-US" dirty="0" err="1"/>
              <a:t>sobie</a:t>
            </a:r>
            <a:r>
              <a:rPr lang="en-US" dirty="0"/>
              <a:t> z </a:t>
            </a:r>
            <a:r>
              <a:rPr lang="en-US" dirty="0" err="1"/>
              <a:t>tym</a:t>
            </a:r>
            <a:r>
              <a:rPr lang="en-US" dirty="0"/>
              <a:t> </a:t>
            </a:r>
            <a:r>
              <a:rPr lang="en-US" dirty="0" err="1"/>
              <a:t>poradziliśmy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D2FA5-500D-96C4-FE29-90080DB13A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Etapy</a:t>
            </a:r>
            <a:r>
              <a:rPr lang="en-US" dirty="0"/>
              <a:t>...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BEABA-DF0D-FAA0-0D1C-F17981479D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AAF65A-F72C-4265-AC7A-330A436E88E1}" type="datetime1">
              <a:pPr>
                <a:spcAft>
                  <a:spcPts val="600"/>
                </a:spcAft>
              </a:pPr>
              <a:t>5/12/2024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BBBE4-34EE-78F5-D1EE-8C83AB48F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153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59F24-626B-44C4-3E09-27C75C86E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ETAP 1</a:t>
            </a:r>
            <a:r>
              <a:rPr lang="en-US" dirty="0"/>
              <a:t> – </a:t>
            </a:r>
            <a:r>
              <a:rPr lang="en-US" err="1"/>
              <a:t>zamiana</a:t>
            </a:r>
            <a:r>
              <a:rPr lang="en-US" dirty="0"/>
              <a:t> </a:t>
            </a:r>
            <a:r>
              <a:rPr lang="en-US" err="1"/>
              <a:t>na</a:t>
            </a:r>
            <a:r>
              <a:rPr lang="en-US" dirty="0"/>
              <a:t> </a:t>
            </a:r>
            <a:r>
              <a:rPr lang="en-US" err="1"/>
              <a:t>odcienie</a:t>
            </a:r>
            <a:r>
              <a:rPr lang="en-US" dirty="0"/>
              <a:t> </a:t>
            </a:r>
            <a:r>
              <a:rPr lang="en-US" err="1"/>
              <a:t>szarości</a:t>
            </a:r>
            <a:endParaRPr lang="en-US"/>
          </a:p>
        </p:txBody>
      </p:sp>
      <p:pic>
        <p:nvPicPr>
          <p:cNvPr id="7" name="Content Placeholder 6" descr="A silver ring and necklace&#10;&#10;Description automatically generated">
            <a:extLst>
              <a:ext uri="{FF2B5EF4-FFF2-40B4-BE49-F238E27FC236}">
                <a16:creationId xmlns:a16="http://schemas.microsoft.com/office/drawing/2014/main" id="{03FD1A7A-8106-4E51-217D-58E591A28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6400" y="1711406"/>
            <a:ext cx="8528136" cy="460110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8A290-9317-ADFC-6E3E-FBA18B3EC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00666-955C-4A79-971D-E1D64907D182}" type="datetime1">
              <a:t>5/12/2024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B0AED-BB45-E984-3B7E-3DD753F79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2289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AccentBoxVTI</vt:lpstr>
      <vt:lpstr>Przemysłowy system wizyjny do detekcji drobnych przedmiotów złotniczych i jubilerskich </vt:lpstr>
      <vt:lpstr>Przygotowanie stanowiska - taśmociąg</vt:lpstr>
      <vt:lpstr>Przygotowanie stanowiska - kamera</vt:lpstr>
      <vt:lpstr>Przygotowanie stanowiska - oświetlenie</vt:lpstr>
      <vt:lpstr>Przygotowane stanowisko</vt:lpstr>
      <vt:lpstr>Pierwsze wyzwania</vt:lpstr>
      <vt:lpstr>DOKŁADNIEJ MÓWIĄC...</vt:lpstr>
      <vt:lpstr>Jak sobie z tym poradziliśmy?</vt:lpstr>
      <vt:lpstr>ETAP 1 – zamiana na odcienie szarości</vt:lpstr>
      <vt:lpstr>Benefity</vt:lpstr>
      <vt:lpstr>ETAP 2 – rozmycie obrazu metodą Gaussa</vt:lpstr>
      <vt:lpstr>Benefity</vt:lpstr>
      <vt:lpstr>ETAP 3 – detekcja krawędzi metodą Canny</vt:lpstr>
      <vt:lpstr>ETAP 4a - domknięcie morfologiczne krawędzi </vt:lpstr>
      <vt:lpstr>ETAP 4b - domknięcie morfologiczne krawędzi </vt:lpstr>
      <vt:lpstr>ETAP 5 - wypełnienie konturów </vt:lpstr>
      <vt:lpstr>ETAP 6 – detekcja obiektów przez BlobDetector</vt:lpstr>
      <vt:lpstr>ETAP 7 – zliczanie obiektów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410</cp:revision>
  <dcterms:created xsi:type="dcterms:W3CDTF">2024-05-09T17:49:53Z</dcterms:created>
  <dcterms:modified xsi:type="dcterms:W3CDTF">2024-05-12T08:35:32Z</dcterms:modified>
</cp:coreProperties>
</file>

<file path=docProps/thumbnail.jpeg>
</file>